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2" r:id="rId4"/>
    <p:sldId id="258" r:id="rId5"/>
    <p:sldId id="267" r:id="rId6"/>
    <p:sldId id="259" r:id="rId7"/>
    <p:sldId id="270" r:id="rId8"/>
    <p:sldId id="271" r:id="rId9"/>
    <p:sldId id="272" r:id="rId10"/>
    <p:sldId id="273" r:id="rId11"/>
    <p:sldId id="266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9" autoAdjust="0"/>
    <p:restoredTop sz="94660"/>
  </p:normalViewPr>
  <p:slideViewPr>
    <p:cSldViewPr snapToGrid="0">
      <p:cViewPr>
        <p:scale>
          <a:sx n="96" d="100"/>
          <a:sy n="96" d="100"/>
        </p:scale>
        <p:origin x="10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BBBCD-3FA1-42AC-B560-A5E2ABF0334C}" type="datetimeFigureOut">
              <a:rPr lang="fr-FR" smtClean="0"/>
              <a:t>19/11/2025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F0069-A379-4CEF-A98E-7A904680FD1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5994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F0069-A379-4CEF-A98E-7A904680FD1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9663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https://youtu.be/GUy5o_-uMEk?list=TLGGiB4Qt10je6wxOTExMjAyNQ    https://www.ombria.com/en/about/sustainability/geothermal-energy/ https://youtu.be/Plc0GmWmUPQ?si=-RIBNI6igFlU6WOF Shallow Geothermal System in Elizabeth Blackburn School of Sciences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8F0069-A379-4CEF-A98E-7A904680FD1A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3842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FBDFE3-16A1-76BA-72F7-2793BC24A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517E094-B1F6-FA4D-7A8D-7325796D0C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96A300-991E-36A3-06D1-3EA93C03F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A1CC3-4ABF-4F70-909E-6742797E7A2D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9E81D8-F878-8655-15D0-A6234EBD2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5A7D50-7D0B-EAC1-58A5-82D23541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8251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D4918B-6E8D-E07E-F4F6-C1CE41BC2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E2B0EA-17E0-7F14-E779-706AEEED79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780369-AF1C-EF0A-2B8A-985A86A40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E0506-AA9F-4010-BDDC-F013953B0B72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7DA09C-2F85-71C2-78A6-6075A3BBE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34E5AD-0FB8-E5F7-4D5E-643958585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856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F2FDEA4-C181-00C8-52FA-972E272C86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6C0FC43-1F8D-FBE2-4593-92995998A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484735-9617-61B3-9B2B-002AC65C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AC0C8-40C6-4455-B31F-A6112C1BAEFD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612C18-94A3-C2F2-0B2F-394991B49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C57E8E-F4A0-0967-A3AC-A429A52C0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402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A5B8D-2AFF-C14B-A7B0-4FC2FEB1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790418-9BF1-E754-DC48-237810980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AC17F9-3E17-CEE2-9AB7-0A42D0332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E03C6-46CF-4DFD-8896-B32F686A07BB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F9C6D7-74FE-8D2F-863A-8D7A71CBE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6A135E-C66D-A157-F2DB-10033E571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6618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AD5198-8FB2-17FF-58BB-9AD9C1FB7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645E73C-330A-FB78-14C0-A06EB23D0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EB5986-FCC1-4421-BA33-A02364FBF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0231-D42E-4A59-A265-15C6ECC1D591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466EB9C-E2C1-0B8C-398B-A3F441AA3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04381B-07E2-2BD4-2BD9-D5B306A04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730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9C4E31-C50A-5A4E-B17B-58C65DCAE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274B99-C361-4806-8558-7A80A36092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FC6F65-357B-168A-765F-BC6F0FDE3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2B68B7F-3D6D-9216-C2B5-129BB7701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795B0-ECEC-4B81-AF74-9314C0C68025}" type="datetime1">
              <a:rPr lang="fr-FR" smtClean="0"/>
              <a:t>19/11/2025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3907DC-4F5A-9869-1499-721A9E5B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15ABFFD-0596-98A8-3FEA-376A86A70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292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1F92C5-AF6C-9908-E76A-762E99E44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DE307EA-D3B4-5EBD-55E4-4DC3F0994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2039CB5-9BDD-F7FD-132D-4E0E1BD26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2C3BD72-A622-9E57-F2C7-8B40190C9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055421A-0D60-FA1C-5D3D-F2666C3B80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BF318FA-DC8C-C99B-0F2A-E272345E0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075E4-DCAA-4997-9854-6F0D4C79DC56}" type="datetime1">
              <a:rPr lang="fr-FR" smtClean="0"/>
              <a:t>19/11/2025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7A11EEC-2276-73DC-2C6B-0B40E8A1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781455F-1D50-26FF-1811-F0E98033C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3862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90D7C-1275-6B13-8B96-D7F74C0ED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37EE275-82A8-CD72-678F-7E0EBE90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E1144-1A86-4584-8B3F-504A9354EC42}" type="datetime1">
              <a:rPr lang="fr-FR" smtClean="0"/>
              <a:t>19/11/2025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57E5060-B243-9CDB-9341-0DB842781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9F10971-ECA6-F54C-C7D4-B4D062B1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233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746A8E0-7001-01A6-101C-B74C9CCF5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81E5-BA65-42A7-9CB2-63EFE2D73D72}" type="datetime1">
              <a:rPr lang="fr-FR" smtClean="0"/>
              <a:t>19/11/2025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E89A267-69AE-CB54-58A5-D4A041FEC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574F084-B65F-A6E0-1E65-30BD277A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204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18433D-913A-23A6-669C-6282912B8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61CE11-31FC-008B-14D0-7EEAD55DB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305A33-8D92-5C8B-8370-B9D51CB69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EB06CE1-A11B-A109-3E58-CCF51CA6E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A4C01-4AD4-4B4F-A377-5CA2A3CA72DA}" type="datetime1">
              <a:rPr lang="fr-FR" smtClean="0"/>
              <a:t>19/11/2025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82318BA-DAD8-C289-1013-32FC8E12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257F04-A194-39E2-C283-65D2F1A19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5094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787163-EAA0-B02E-5A1E-CADC6B5A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5F3172C-4CEE-CEF3-08EA-0EC0D99EDF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AF41627-146E-7382-2188-AA5438D77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8C5F006-56E3-DFB4-2490-A0F7D1637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A294-36F8-4D9F-BB64-187A07748A67}" type="datetime1">
              <a:rPr lang="fr-FR" smtClean="0"/>
              <a:t>19/11/2025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9D12F66-206C-ABA3-0C49-37BDAFFC0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FAC8864-2127-245A-DA91-DDCAE69FF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8408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85E7B29-47E8-0B21-1DDE-0DEA49EFA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0BAADD-A2B3-DB0F-27CE-E685D612C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09B823-D885-7410-D384-222C7A44B2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D1140-AE57-4732-9A0E-524BFE9300D0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C61A16-A91B-BC0B-DDBB-709CDB26B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4C1D96-EF82-8F74-60EE-7C61CD7B1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233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2.mp4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Shallow%20geothermal%20energy.pptx" TargetMode="External"/><Relationship Id="rId3" Type="http://schemas.openxmlformats.org/officeDocument/2006/relationships/hyperlink" Target="https://geocom.geonardo.com/assets/elearning/6.22.Shallow%20Geothermal%20SYstems.pdf" TargetMode="External"/><Relationship Id="rId7" Type="http://schemas.openxmlformats.org/officeDocument/2006/relationships/hyperlink" Target="https://www.euroheat.org/dhc/knowledge-hub/mijnwater-project-in-heerlen-the-netherlands" TargetMode="External"/><Relationship Id="rId2" Type="http://schemas.openxmlformats.org/officeDocument/2006/relationships/hyperlink" Target="https://eurogeologists.eu/esteban-shallow-geothermal-energy-geological-energy-for-the-ecological-transition-and-its-inclusion-in-european-and-national-energy-policies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nfp-energie.ch/fr/dossiers/192/cards/381" TargetMode="External"/><Relationship Id="rId5" Type="http://schemas.openxmlformats.org/officeDocument/2006/relationships/hyperlink" Target="https://www.eurelectric.org/in-detail/what-is-geothermal-power/" TargetMode="External"/><Relationship Id="rId10" Type="http://schemas.openxmlformats.org/officeDocument/2006/relationships/hyperlink" Target="https://doi.org/10.1186/s40517-023-00267-1" TargetMode="External"/><Relationship Id="rId4" Type="http://schemas.openxmlformats.org/officeDocument/2006/relationships/hyperlink" Target="https://causewaygt.com/2023/02/geothermal-system-archetypes-classification-applications-and-technology-development-opportunities/" TargetMode="External"/><Relationship Id="rId9" Type="http://schemas.openxmlformats.org/officeDocument/2006/relationships/hyperlink" Target="https://doi.org/10.3390/en1512428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othermie – Wikipedia">
            <a:extLst>
              <a:ext uri="{FF2B5EF4-FFF2-40B4-BE49-F238E27FC236}">
                <a16:creationId xmlns:a16="http://schemas.microsoft.com/office/drawing/2014/main" id="{8230E36D-A12C-08EC-3925-3E10DACEB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2990E96-015F-A5E5-F47E-2CA8AC3C2B30}"/>
              </a:ext>
            </a:extLst>
          </p:cNvPr>
          <p:cNvSpPr txBox="1"/>
          <p:nvPr/>
        </p:nvSpPr>
        <p:spPr>
          <a:xfrm>
            <a:off x="1598951" y="1663909"/>
            <a:ext cx="899409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latin typeface="Arial" panose="020B0604020202020204" pitchFamily="34" charset="0"/>
                <a:cs typeface="Arial" panose="020B0604020202020204" pitchFamily="34" charset="0"/>
              </a:rPr>
              <a:t>Shallow Geothermal Energy Development</a:t>
            </a:r>
          </a:p>
          <a:p>
            <a:pPr algn="ctr"/>
            <a:endParaRPr lang="fr-FR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fr-FR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By Ifeanyi Francis Izuegbunam (M12435237)</a:t>
            </a:r>
          </a:p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Clément Delattre (M12529478)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5FF4F3E-4FDE-74BD-7194-83BC30E1C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1</a:t>
            </a:fld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E94592-5EB0-6A70-80CB-835E55110E44}"/>
              </a:ext>
            </a:extLst>
          </p:cNvPr>
          <p:cNvSpPr txBox="1"/>
          <p:nvPr/>
        </p:nvSpPr>
        <p:spPr>
          <a:xfrm>
            <a:off x="6215270" y="6169580"/>
            <a:ext cx="61622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https://github.com/Ifefr-codes/shallow-geothermal-energy</a:t>
            </a:r>
          </a:p>
        </p:txBody>
      </p:sp>
    </p:spTree>
    <p:extLst>
      <p:ext uri="{BB962C8B-B14F-4D97-AF65-F5344CB8AC3E}">
        <p14:creationId xmlns:p14="http://schemas.microsoft.com/office/powerpoint/2010/main" val="888868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BA0EE-40B1-40E3-FC03-8758569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D1030EB-1409-EA4F-329A-D1F7C9B6B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A75544A-466E-3B36-DB5D-C517DA7DA500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4438D3-CB11-69F9-2E67-EE8249DDA743}"/>
              </a:ext>
            </a:extLst>
          </p:cNvPr>
          <p:cNvSpPr txBox="1"/>
          <p:nvPr/>
        </p:nvSpPr>
        <p:spPr>
          <a:xfrm>
            <a:off x="735495" y="1172818"/>
            <a:ext cx="102903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UNLOCK SHALLOW GEOTHERMAL’S POTENTIAL FOR WIDESPREAD, CLEAN HEATING AND COOLING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Project we have: A Python script that demonstrates shallow geothermal energy concepts and calculations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F503EC-1AFC-77EF-53A4-4202C07E9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95" y="1996385"/>
            <a:ext cx="4428501" cy="4428501"/>
          </a:xfrm>
          <a:prstGeom prst="rect">
            <a:avLst/>
          </a:prstGeom>
        </p:spPr>
      </p:pic>
      <p:pic>
        <p:nvPicPr>
          <p:cNvPr id="4" name="Picture 2" descr="Prospects of shallow geothermal systems in HVAC for NZEB - ScienceDirect">
            <a:extLst>
              <a:ext uri="{FF2B5EF4-FFF2-40B4-BE49-F238E27FC236}">
                <a16:creationId xmlns:a16="http://schemas.microsoft.com/office/drawing/2014/main" id="{BD15083D-FC22-16EE-1523-0235FB510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25" y="2829052"/>
            <a:ext cx="645795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5247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ED930-A484-3905-D3ED-003F78D85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E0A0016-B996-1AEF-F726-BD23D4500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B884DE4-AC43-0690-BD76-4A9DCCF99456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Videos on some great projects: </a:t>
            </a:r>
          </a:p>
        </p:txBody>
      </p:sp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id="{C65BB354-AE0B-7016-E38A-2297C66B27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75512" y="1194641"/>
            <a:ext cx="5492423" cy="5161710"/>
          </a:xfrm>
          <a:prstGeom prst="rect">
            <a:avLst/>
          </a:prstGeom>
        </p:spPr>
      </p:pic>
      <p:pic>
        <p:nvPicPr>
          <p:cNvPr id="5" name="videoplayback (1)">
            <a:hlinkClick r:id="" action="ppaction://media"/>
            <a:extLst>
              <a:ext uri="{FF2B5EF4-FFF2-40B4-BE49-F238E27FC236}">
                <a16:creationId xmlns:a16="http://schemas.microsoft.com/office/drawing/2014/main" id="{A39796B5-A021-7FE9-0BE5-81C4382517C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4065" y="1194641"/>
            <a:ext cx="5078292" cy="516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72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48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8F15AB-7663-5134-B6A2-9E0E8CE9A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A561760-C149-3B5B-A0ED-15584056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12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38C0604-273D-838F-96F7-B958AA889672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Resources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6D4EE95-2580-D113-4842-AA483DA439F3}"/>
              </a:ext>
            </a:extLst>
          </p:cNvPr>
          <p:cNvSpPr txBox="1"/>
          <p:nvPr/>
        </p:nvSpPr>
        <p:spPr>
          <a:xfrm>
            <a:off x="374754" y="1049314"/>
            <a:ext cx="10979046" cy="5767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Websites</a:t>
            </a:r>
            <a:r>
              <a:rPr lang="fr-FR" dirty="0"/>
              <a:t> :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https://eurogeologists.eu/esteban-shallow-geothermal-energy-geological-energy-for-the-ecological-transition-and-its-inclusion-in-european-and-national-energy-policies/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https://geocom.geonardo.com/assets/elearning/6.22.Shallow%20Geothermal%20SYstems.pdf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https://causewaygt.com/2023/02/geothermal-system-archetypes-classification-applications-and-technology-development-opportunities/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https://www.eurelectric.org/in-detail/what-is-geothermal-power/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https://nfp-energie.ch/fr/dossiers/192/cards/381</a:t>
            </a:r>
            <a:endParaRPr lang="en-GB" sz="1400" u="sng" kern="100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https://www.euroheat.org/dhc/knowledge-hub/</a:t>
            </a:r>
            <a:r>
              <a:rPr lang="en-GB" sz="1400" u="sng" kern="10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mijnwater-project-in-heerlen-the-netherlands</a:t>
            </a:r>
            <a:r>
              <a:rPr lang="en-GB" sz="1400" u="sng" kern="10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fr-FR" sz="1400" u="sng">
                <a:hlinkClick r:id="rId8" action="ppaction://hlinkpres?slideindex=1&amp;slidetitle="/>
              </a:rPr>
              <a:t>https</a:t>
            </a:r>
            <a:r>
              <a:rPr lang="fr-FR" sz="1400" u="sng" dirty="0">
                <a:hlinkClick r:id="rId8" action="ppaction://hlinkpres?slideindex=1&amp;slidetitle="/>
              </a:rPr>
              <a:t>://www.renewables-networking.eu/documents/CaseStudy-Heerlen-TheNetherlands.pdf</a:t>
            </a:r>
            <a:endParaRPr lang="fr-FR" sz="1400" u="sng" dirty="0"/>
          </a:p>
          <a:p>
            <a:r>
              <a:rPr lang="fr-FR" dirty="0" err="1"/>
              <a:t>Reviews</a:t>
            </a:r>
            <a:r>
              <a:rPr lang="fr-FR" dirty="0"/>
              <a:t> : </a:t>
            </a:r>
          </a:p>
          <a:p>
            <a:endParaRPr lang="fr-FR" dirty="0"/>
          </a:p>
          <a:p>
            <a:r>
              <a:rPr lang="en-US" dirty="0"/>
              <a:t>Ahmed, A.A., Assadi, M., Kalantar, A., Sliwa, T., </a:t>
            </a:r>
            <a:r>
              <a:rPr lang="en-US" dirty="0" err="1"/>
              <a:t>Sapińska</a:t>
            </a:r>
            <a:r>
              <a:rPr lang="en-US" dirty="0"/>
              <a:t>-Śliwa, A., 2022. A Critical Review on the Use of Shallow Geothermal Energy Systems for Heating and Cooling Purposes. Energies 15, 4281. </a:t>
            </a:r>
            <a:r>
              <a:rPr lang="en-US" dirty="0">
                <a:hlinkClick r:id="rId9"/>
              </a:rPr>
              <a:t>https://doi.org/10.3390/en15124281</a:t>
            </a:r>
            <a:endParaRPr lang="en-US" dirty="0"/>
          </a:p>
          <a:p>
            <a:endParaRPr lang="fr-FR" dirty="0"/>
          </a:p>
          <a:p>
            <a:r>
              <a:rPr lang="en-US" dirty="0"/>
              <a:t>Deng, F., Pei, P., Ren, Y., Luo, T., Chen, Y., 2023. Investigation and evaluation methods of shallow geothermal energy considering the influences of fracture water flow. Geotherm Energy 11, 25. </a:t>
            </a:r>
            <a:r>
              <a:rPr lang="en-US" dirty="0">
                <a:hlinkClick r:id="rId10"/>
              </a:rPr>
              <a:t>https://doi.org/10.1186/s40517-023-00267-1</a:t>
            </a:r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40813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FEFF17A-E570-B071-BF82-18609A1C6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2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124D76F-3E05-C562-E6D5-A450A4D1093A}"/>
              </a:ext>
            </a:extLst>
          </p:cNvPr>
          <p:cNvSpPr txBox="1"/>
          <p:nvPr/>
        </p:nvSpPr>
        <p:spPr>
          <a:xfrm>
            <a:off x="374754" y="329784"/>
            <a:ext cx="3702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Introduction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3E58A4-F3B0-C200-6ED1-9696E4EDA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2865" y="336300"/>
            <a:ext cx="8789233" cy="620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97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904BC-17E0-7153-05B7-3D181D744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64E772D-68B4-F599-F257-6B5BA9FAB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3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A60871D-C04E-5186-39A5-FA3EF8492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234" y="136525"/>
            <a:ext cx="9754850" cy="6716621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37AB4D29-3C84-58D3-EAE7-8F6FADC67033}"/>
              </a:ext>
            </a:extLst>
          </p:cNvPr>
          <p:cNvSpPr txBox="1"/>
          <p:nvPr/>
        </p:nvSpPr>
        <p:spPr>
          <a:xfrm>
            <a:off x="374754" y="329784"/>
            <a:ext cx="3702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Introduction </a:t>
            </a:r>
          </a:p>
        </p:txBody>
      </p:sp>
    </p:spTree>
    <p:extLst>
      <p:ext uri="{BB962C8B-B14F-4D97-AF65-F5344CB8AC3E}">
        <p14:creationId xmlns:p14="http://schemas.microsoft.com/office/powerpoint/2010/main" val="4056517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91D35-5EEA-7502-BD3D-38A79E69E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C8C0F7B-D4E5-19BF-006F-B77828B75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875" y="874685"/>
            <a:ext cx="8763554" cy="5888013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6772DEB-4F1A-02A9-D625-98626FE83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4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A13ABD8-D816-9D7A-752B-475FDF0531E1}"/>
              </a:ext>
            </a:extLst>
          </p:cNvPr>
          <p:cNvSpPr txBox="1"/>
          <p:nvPr/>
        </p:nvSpPr>
        <p:spPr>
          <a:xfrm>
            <a:off x="374754" y="329784"/>
            <a:ext cx="625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Types of geothermal system</a:t>
            </a:r>
          </a:p>
        </p:txBody>
      </p:sp>
    </p:spTree>
    <p:extLst>
      <p:ext uri="{BB962C8B-B14F-4D97-AF65-F5344CB8AC3E}">
        <p14:creationId xmlns:p14="http://schemas.microsoft.com/office/powerpoint/2010/main" val="577900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2F97AF-4C64-265A-5248-A64FED379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BF764EC-7A1D-F3E3-4C10-D0DCBF37C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5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7DB849F-45FE-F2F7-8471-077037EEEAD4}"/>
              </a:ext>
            </a:extLst>
          </p:cNvPr>
          <p:cNvSpPr txBox="1"/>
          <p:nvPr/>
        </p:nvSpPr>
        <p:spPr>
          <a:xfrm>
            <a:off x="374754" y="329784"/>
            <a:ext cx="625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Very low temperature systems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EA5B07F-555E-A975-ED92-EDE21FAC3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833" y="652949"/>
            <a:ext cx="5554167" cy="561665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3F04E0A-42D4-EEEF-A215-36C0F68BE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051" y="3429000"/>
            <a:ext cx="3788890" cy="343914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27B3239-8F1B-7556-E6FE-8F480372F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9253" y="907181"/>
            <a:ext cx="4460486" cy="248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210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8F445-FBFD-3FAE-F6B8-8379F61D9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FE36EDC-FEA2-B027-245C-9B4197168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6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74DB5E3-BF49-D870-6842-C0AA657C6FD3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Geological context and petrophysical properties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D45E9D3-2A7D-1929-36B2-91B31F62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431" y="1017338"/>
            <a:ext cx="8769138" cy="532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85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7214EF-7185-F518-1DA1-B3DC99E1B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FF24B8C-0E62-7FF5-6BA5-0E608CAC5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1A99A0-DF61-110E-01A6-7C7AD6FEC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828" y="933254"/>
            <a:ext cx="4248743" cy="32198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FA3A2D-8557-E75E-0DBC-7C50C102B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22" y="3356209"/>
            <a:ext cx="4248743" cy="31720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BEECB8-2A35-B796-F536-5DE73C6FFC0B}"/>
              </a:ext>
            </a:extLst>
          </p:cNvPr>
          <p:cNvSpPr txBox="1"/>
          <p:nvPr/>
        </p:nvSpPr>
        <p:spPr>
          <a:xfrm>
            <a:off x="374754" y="1502321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Merits: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Uses local renewable resource, low running emissions, first mover 5GDHC example and strong EU/EIB support for scaling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F09656-603F-A002-36B9-4B1E97D6F0C6}"/>
              </a:ext>
            </a:extLst>
          </p:cNvPr>
          <p:cNvSpPr txBox="1"/>
          <p:nvPr/>
        </p:nvSpPr>
        <p:spPr>
          <a:xfrm>
            <a:off x="662608" y="9332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Mijnwater, Heerlen (NL) – Project start 2008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8A3FEB-B014-DBB8-4BCF-F324DA1F5DE3}"/>
              </a:ext>
            </a:extLst>
          </p:cNvPr>
          <p:cNvSpPr txBox="1"/>
          <p:nvPr/>
        </p:nvSpPr>
        <p:spPr>
          <a:xfrm>
            <a:off x="5658677" y="4488297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Hurdles: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Yields variability/decline; need for building retrofits for low temperature supply; operational maintenance; permitting and stakeholder coordination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BDC409-F715-DA40-A1B7-748EFEF55469}"/>
              </a:ext>
            </a:extLst>
          </p:cNvPr>
          <p:cNvSpPr txBox="1"/>
          <p:nvPr/>
        </p:nvSpPr>
        <p:spPr>
          <a:xfrm>
            <a:off x="5718313" y="560488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Prospectives: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phased expansion plus monitoring, building retrofit/incentive programs, robust water management, blended financing and replication via EU projects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3DA2121-3591-02A4-F958-41E4C55A3D4A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Advantages, drawbacks, and prospects: Case 1</a:t>
            </a:r>
          </a:p>
        </p:txBody>
      </p:sp>
    </p:spTree>
    <p:extLst>
      <p:ext uri="{BB962C8B-B14F-4D97-AF65-F5344CB8AC3E}">
        <p14:creationId xmlns:p14="http://schemas.microsoft.com/office/powerpoint/2010/main" val="370978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F9B17-94BF-ACC2-BE83-C723132BB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7D7AB67-85BB-86F0-D025-C0760DA41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AF62245-74BD-8AB2-8D12-572044FB73F2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Advantages, drawbacks, and prospects: Case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24796A-2FD8-1DC4-05A4-29A58B1307AB}"/>
              </a:ext>
            </a:extLst>
          </p:cNvPr>
          <p:cNvSpPr txBox="1"/>
          <p:nvPr/>
        </p:nvSpPr>
        <p:spPr>
          <a:xfrm>
            <a:off x="889961" y="922488"/>
            <a:ext cx="79225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Geothermal Energy at Ombria Resort (PL) - </a:t>
            </a: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Sustainable Path for Luxury Eco-Tourism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F49999-2A50-A270-DB60-DAB8054D8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976" y="976115"/>
            <a:ext cx="3750366" cy="36719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B3F7AB-EFC8-DA98-17A2-A2AA996A0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58" y="3429000"/>
            <a:ext cx="4245113" cy="31838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CA2FDD-7305-1320-15A2-E6E4FE43F758}"/>
              </a:ext>
            </a:extLst>
          </p:cNvPr>
          <p:cNvSpPr txBox="1"/>
          <p:nvPr/>
        </p:nvSpPr>
        <p:spPr>
          <a:xfrm>
            <a:off x="1106555" y="1705805"/>
            <a:ext cx="49894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Merits: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Aligns with sustainable brand, cutting carbon footprint, reduces long-term energy costs, and boosts guest comfort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C17377-66E7-1FF4-DB5B-39195DE54813}"/>
              </a:ext>
            </a:extLst>
          </p:cNvPr>
          <p:cNvSpPr txBox="1"/>
          <p:nvPr/>
        </p:nvSpPr>
        <p:spPr>
          <a:xfrm>
            <a:off x="4649303" y="3101008"/>
            <a:ext cx="38828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Hurdles: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High upfront investment, installation cost, and complex local geology requires specialized expertise due to Algarve’s karstic limestone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805775-35F3-29D2-EDB1-2AA796884644}"/>
              </a:ext>
            </a:extLst>
          </p:cNvPr>
          <p:cNvSpPr txBox="1"/>
          <p:nvPr/>
        </p:nvSpPr>
        <p:spPr>
          <a:xfrm>
            <a:off x="5764549" y="511990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Prospectives: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Implementation via modular phased rollout, accessing green grants and EU funding programs</a:t>
            </a:r>
          </a:p>
        </p:txBody>
      </p:sp>
    </p:spTree>
    <p:extLst>
      <p:ext uri="{BB962C8B-B14F-4D97-AF65-F5344CB8AC3E}">
        <p14:creationId xmlns:p14="http://schemas.microsoft.com/office/powerpoint/2010/main" val="2245970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662F6-C3CB-22CB-FB5B-20CECC610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3768502-8B06-E254-C44B-83EEDB352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7CE4C95-5AE2-AE45-30D9-42000ED0A492}"/>
              </a:ext>
            </a:extLst>
          </p:cNvPr>
          <p:cNvSpPr txBox="1"/>
          <p:nvPr/>
        </p:nvSpPr>
        <p:spPr>
          <a:xfrm>
            <a:off x="374754" y="329784"/>
            <a:ext cx="94587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 notable global projects: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Shallow Geothermal System in Elizabeth Blackburn School of Sciences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Richard Stockton College (USA)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Sphinx Observatory (Switzerland)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Reykjavik</a:t>
            </a:r>
            <a:r>
              <a:rPr lang="fr-FR" dirty="0">
                <a:solidFill>
                  <a:prstClr val="black"/>
                </a:solidFill>
                <a:latin typeface="Calibri" panose="020F0502020204030204"/>
              </a:rPr>
              <a:t>’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Geothermal Wells (Iceland)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Beijing Daxing Airport (China)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Messe Graz Congress Center (Austria)</a:t>
            </a:r>
          </a:p>
        </p:txBody>
      </p:sp>
    </p:spTree>
    <p:extLst>
      <p:ext uri="{BB962C8B-B14F-4D97-AF65-F5344CB8AC3E}">
        <p14:creationId xmlns:p14="http://schemas.microsoft.com/office/powerpoint/2010/main" val="288192960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555</Words>
  <Application>Microsoft Office PowerPoint</Application>
  <PresentationFormat>Widescreen</PresentationFormat>
  <Paragraphs>62</Paragraphs>
  <Slides>12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Clément Delattre</dc:creator>
  <cp:lastModifiedBy>Ifeanyi Izuegbunam</cp:lastModifiedBy>
  <cp:revision>15</cp:revision>
  <dcterms:created xsi:type="dcterms:W3CDTF">2025-11-02T12:22:51Z</dcterms:created>
  <dcterms:modified xsi:type="dcterms:W3CDTF">2025-11-19T20:04:19Z</dcterms:modified>
</cp:coreProperties>
</file>

<file path=docProps/thumbnail.jpeg>
</file>